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avi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1" r:id="rId8"/>
    <p:sldId id="264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127" d="100"/>
          <a:sy n="127" d="100"/>
        </p:scale>
        <p:origin x="-112" y="-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16/08/2013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2.avi"/><Relationship Id="rId4" Type="http://schemas.openxmlformats.org/officeDocument/2006/relationships/video" Target="../media/media2.avi"/><Relationship Id="rId5" Type="http://schemas.microsoft.com/office/2007/relationships/media" Target="../media/media3.avi"/><Relationship Id="rId6" Type="http://schemas.openxmlformats.org/officeDocument/2006/relationships/video" Target="../media/media3.avi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2.png"/><Relationship Id="rId9" Type="http://schemas.openxmlformats.org/officeDocument/2006/relationships/image" Target="../media/image3.png"/><Relationship Id="rId10" Type="http://schemas.openxmlformats.org/officeDocument/2006/relationships/image" Target="../media/image4.png"/><Relationship Id="rId1" Type="http://schemas.microsoft.com/office/2007/relationships/media" Target="../media/media1.avi"/><Relationship Id="rId2" Type="http://schemas.openxmlformats.org/officeDocument/2006/relationships/video" Target="../media/media1.avi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5.avi"/><Relationship Id="rId4" Type="http://schemas.openxmlformats.org/officeDocument/2006/relationships/video" Target="../media/media5.avi"/><Relationship Id="rId5" Type="http://schemas.microsoft.com/office/2007/relationships/media" Target="../media/media6.avi"/><Relationship Id="rId6" Type="http://schemas.openxmlformats.org/officeDocument/2006/relationships/video" Target="../media/media6.avi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" Type="http://schemas.microsoft.com/office/2007/relationships/media" Target="../media/media4.avi"/><Relationship Id="rId2" Type="http://schemas.openxmlformats.org/officeDocument/2006/relationships/video" Target="../media/media4.avi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Uniform </a:t>
            </a:r>
            <a:r>
              <a:rPr lang="en-US" dirty="0" err="1" smtClean="0"/>
              <a:t>BtoARate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 NEWMAN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560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 Sweep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Varying </a:t>
            </a:r>
            <a:r>
              <a:rPr lang="en-US" dirty="0" err="1" smtClean="0"/>
              <a:t>BtoARate</a:t>
            </a:r>
            <a:r>
              <a:rPr lang="en-US" dirty="0" smtClean="0"/>
              <a:t> </a:t>
            </a:r>
            <a:r>
              <a:rPr lang="en-US" dirty="0" smtClean="0"/>
              <a:t>from 0 to </a:t>
            </a:r>
            <a:r>
              <a:rPr lang="en-US" dirty="0" err="1" smtClean="0"/>
              <a:t>inf</a:t>
            </a:r>
            <a:r>
              <a:rPr lang="en-US" dirty="0" smtClean="0"/>
              <a:t> on the x-axis, from left to right</a:t>
            </a:r>
          </a:p>
          <a:p>
            <a:r>
              <a:rPr lang="en-US" dirty="0" smtClean="0"/>
              <a:t>In these experiments, </a:t>
            </a:r>
            <a:r>
              <a:rPr lang="en-US" dirty="0"/>
              <a:t>the </a:t>
            </a:r>
            <a:r>
              <a:rPr lang="en-US" dirty="0" err="1"/>
              <a:t>BtoARate</a:t>
            </a:r>
            <a:r>
              <a:rPr lang="en-US" dirty="0"/>
              <a:t> </a:t>
            </a:r>
            <a:r>
              <a:rPr lang="en-US" dirty="0" smtClean="0"/>
              <a:t>is constant for each microtubule, rather than proportional to the distance since crossover</a:t>
            </a:r>
            <a:endParaRPr lang="en-US" dirty="0" smtClean="0"/>
          </a:p>
          <a:p>
            <a:r>
              <a:rPr lang="en-US" dirty="0" smtClean="0"/>
              <a:t>Each panel has Gaussian component mean angle on y-axis, and time on the x-axis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94543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Orientation plots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3-08-16 at 10.00.29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857"/>
            <a:ext cx="9144000" cy="522514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11514" y="1947624"/>
            <a:ext cx="738576" cy="4178539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13948" y="1947624"/>
            <a:ext cx="738576" cy="4178539"/>
          </a:xfrm>
          <a:prstGeom prst="rect">
            <a:avLst/>
          </a:prstGeom>
          <a:noFill/>
          <a:ln w="762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506442" y="1947624"/>
            <a:ext cx="738576" cy="4178539"/>
          </a:xfrm>
          <a:prstGeom prst="rect">
            <a:avLst/>
          </a:prstGeom>
          <a:noFill/>
          <a:ln w="762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3927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Supporting movies</a:t>
            </a:r>
            <a:endParaRPr lang="en-US" dirty="0"/>
          </a:p>
        </p:txBody>
      </p:sp>
      <p:pic>
        <p:nvPicPr>
          <p:cNvPr id="6" name="MT_reference_model_g_20130802_-130815-125447-0525R003R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7180" y="1177222"/>
            <a:ext cx="3839662" cy="2880000"/>
          </a:xfrm>
          <a:ln w="50800">
            <a:solidFill>
              <a:srgbClr val="FF0000"/>
            </a:solidFill>
          </a:ln>
        </p:spPr>
      </p:pic>
      <p:pic>
        <p:nvPicPr>
          <p:cNvPr id="7" name="MT_reference_model_g_20130802_-130815-125447-0525R005R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846800" y="1177222"/>
            <a:ext cx="3840000" cy="2880000"/>
          </a:xfrm>
          <a:prstGeom prst="rect">
            <a:avLst/>
          </a:prstGeom>
          <a:ln w="50800">
            <a:solidFill>
              <a:srgbClr val="008000"/>
            </a:solidFill>
          </a:ln>
        </p:spPr>
      </p:pic>
      <p:pic>
        <p:nvPicPr>
          <p:cNvPr id="8" name="MT_reference_model_g_20130802_-130815-125447-0525R010R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546700" y="4198016"/>
            <a:ext cx="3840000" cy="2880000"/>
          </a:xfrm>
          <a:prstGeom prst="rect">
            <a:avLst/>
          </a:prstGeom>
          <a:ln w="50800"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4015743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 sweep shows that if </a:t>
            </a:r>
            <a:r>
              <a:rPr lang="en-US" dirty="0" err="1" smtClean="0"/>
              <a:t>BtoARate</a:t>
            </a:r>
            <a:r>
              <a:rPr lang="en-US" dirty="0" smtClean="0"/>
              <a:t> is kept constant, rather than proportional to distance since the last crossover, </a:t>
            </a:r>
            <a:r>
              <a:rPr lang="en-US" dirty="0" smtClean="0">
                <a:solidFill>
                  <a:srgbClr val="008000"/>
                </a:solidFill>
              </a:rPr>
              <a:t>values</a:t>
            </a:r>
            <a:r>
              <a:rPr lang="en-US" dirty="0" smtClean="0"/>
              <a:t> exist which display the required dynamic instabilities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Values</a:t>
            </a:r>
            <a:r>
              <a:rPr lang="en-US" dirty="0" smtClean="0"/>
              <a:t> that are too low cause a stable alignment to form (The same should be true for very high values, but we haven’t tested values which are high enough)</a:t>
            </a:r>
          </a:p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3366FF"/>
                </a:solidFill>
              </a:rPr>
              <a:t>higher </a:t>
            </a:r>
            <a:r>
              <a:rPr lang="en-US" dirty="0" smtClean="0"/>
              <a:t>values show similar </a:t>
            </a:r>
            <a:r>
              <a:rPr lang="en-US" dirty="0" err="1" smtClean="0"/>
              <a:t>behaviour</a:t>
            </a:r>
            <a:r>
              <a:rPr lang="en-US" dirty="0"/>
              <a:t>.</a:t>
            </a:r>
            <a:r>
              <a:rPr lang="en-US" dirty="0" smtClean="0"/>
              <a:t> Perhaps </a:t>
            </a:r>
            <a:r>
              <a:rPr lang="en-US" dirty="0" err="1" smtClean="0"/>
              <a:t>biomodal</a:t>
            </a:r>
            <a:r>
              <a:rPr lang="en-US" dirty="0" smtClean="0"/>
              <a:t> alignments are more common than </a:t>
            </a:r>
            <a:r>
              <a:rPr lang="en-US" dirty="0" err="1" smtClean="0"/>
              <a:t>unimodal</a:t>
            </a:r>
            <a:r>
              <a:rPr lang="en-US" dirty="0" smtClean="0"/>
              <a:t> alignments</a:t>
            </a:r>
          </a:p>
          <a:p>
            <a:r>
              <a:rPr lang="en-US" dirty="0" smtClean="0"/>
              <a:t>Should test higher values to see what effects they have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594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 Sweep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Varying </a:t>
            </a:r>
            <a:r>
              <a:rPr lang="en-US" dirty="0" err="1" smtClean="0"/>
              <a:t>BtoARate</a:t>
            </a:r>
            <a:r>
              <a:rPr lang="en-US" dirty="0" smtClean="0"/>
              <a:t> </a:t>
            </a:r>
            <a:r>
              <a:rPr lang="en-US" dirty="0" smtClean="0"/>
              <a:t>from 0 to </a:t>
            </a:r>
            <a:r>
              <a:rPr lang="en-US" dirty="0" err="1" smtClean="0"/>
              <a:t>inf</a:t>
            </a:r>
            <a:r>
              <a:rPr lang="en-US" dirty="0" smtClean="0"/>
              <a:t> on the x-axis, from left to </a:t>
            </a:r>
            <a:r>
              <a:rPr lang="en-US" dirty="0" smtClean="0"/>
              <a:t>right</a:t>
            </a:r>
          </a:p>
          <a:p>
            <a:r>
              <a:rPr lang="en-US" dirty="0" smtClean="0"/>
              <a:t>Varying the branching rate from the default rate of 0.2 (bottom row) to 0.4 (top row)</a:t>
            </a:r>
            <a:endParaRPr lang="en-US" dirty="0" smtClean="0"/>
          </a:p>
          <a:p>
            <a:r>
              <a:rPr lang="en-US" dirty="0" smtClean="0"/>
              <a:t>In these experiments, </a:t>
            </a:r>
            <a:r>
              <a:rPr lang="en-US" dirty="0"/>
              <a:t>the </a:t>
            </a:r>
            <a:r>
              <a:rPr lang="en-US" dirty="0" err="1"/>
              <a:t>BtoARate</a:t>
            </a:r>
            <a:r>
              <a:rPr lang="en-US" dirty="0"/>
              <a:t> </a:t>
            </a:r>
            <a:r>
              <a:rPr lang="en-US" dirty="0" smtClean="0"/>
              <a:t>is constant for each microtubule, rather than proportional to the distance since crossover</a:t>
            </a:r>
            <a:endParaRPr lang="en-US" dirty="0" smtClean="0"/>
          </a:p>
          <a:p>
            <a:r>
              <a:rPr lang="en-US" dirty="0" smtClean="0"/>
              <a:t>Each panel has Gaussian component mean angle on y-axis, and time on the x-axis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9157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Orientation plots</a:t>
            </a:r>
            <a:endParaRPr lang="en-US" dirty="0"/>
          </a:p>
        </p:txBody>
      </p:sp>
      <p:pic>
        <p:nvPicPr>
          <p:cNvPr id="4" name="Content Placeholder 3" descr="Screen Shot 2013-08-16 at 10.19.59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" b="717"/>
          <a:stretch>
            <a:fillRect/>
          </a:stretch>
        </p:blipFill>
        <p:spPr>
          <a:xfrm>
            <a:off x="0" y="1316029"/>
            <a:ext cx="9144000" cy="5028848"/>
          </a:xfrm>
        </p:spPr>
      </p:pic>
      <p:sp>
        <p:nvSpPr>
          <p:cNvPr id="5" name="Rectangle 4"/>
          <p:cNvSpPr/>
          <p:nvPr/>
        </p:nvSpPr>
        <p:spPr>
          <a:xfrm>
            <a:off x="6834029" y="1507593"/>
            <a:ext cx="738576" cy="1532630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095453" y="2960088"/>
            <a:ext cx="738576" cy="1460234"/>
          </a:xfrm>
          <a:prstGeom prst="rect">
            <a:avLst/>
          </a:prstGeom>
          <a:noFill/>
          <a:ln w="762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653969" y="4330188"/>
            <a:ext cx="738576" cy="1532630"/>
          </a:xfrm>
          <a:prstGeom prst="rect">
            <a:avLst/>
          </a:prstGeom>
          <a:noFill/>
          <a:ln w="7620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538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Supporting videos</a:t>
            </a:r>
            <a:endParaRPr lang="en-US" dirty="0"/>
          </a:p>
        </p:txBody>
      </p:sp>
      <p:pic>
        <p:nvPicPr>
          <p:cNvPr id="5" name="MT_reference_model_g_20130802_-130815-171634-0380R019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846800" y="1417638"/>
            <a:ext cx="3840000" cy="2880000"/>
          </a:xfrm>
          <a:prstGeom prst="rect">
            <a:avLst/>
          </a:prstGeom>
          <a:ln w="50800">
            <a:solidFill>
              <a:srgbClr val="008000"/>
            </a:solidFill>
          </a:ln>
        </p:spPr>
      </p:pic>
      <p:pic>
        <p:nvPicPr>
          <p:cNvPr id="6" name="MT_reference_model_g_20130802_-130815-171634-0380R006R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652000" y="4297638"/>
            <a:ext cx="3840000" cy="2880000"/>
          </a:xfrm>
          <a:prstGeom prst="rect">
            <a:avLst/>
          </a:prstGeom>
          <a:ln w="50800">
            <a:solidFill>
              <a:srgbClr val="3366FF"/>
            </a:solidFill>
          </a:ln>
        </p:spPr>
      </p:pic>
      <p:pic>
        <p:nvPicPr>
          <p:cNvPr id="7" name="MT_reference_model_g_20130802_-130815-171634-0380R031R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57200" y="1417638"/>
            <a:ext cx="3840001" cy="2880000"/>
          </a:xfrm>
          <a:prstGeom prst="rect">
            <a:avLst/>
          </a:prstGeom>
          <a:ln w="508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998865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Increasing the branching rate gives a more realistic looking frequency of microtubules</a:t>
            </a:r>
          </a:p>
          <a:p>
            <a:r>
              <a:rPr lang="en-US" dirty="0" smtClean="0"/>
              <a:t>It also seems to slow down the instability (so the alignments are stable for longer). See plot (5,1) </a:t>
            </a:r>
            <a:r>
              <a:rPr lang="en-US" dirty="0" err="1" smtClean="0"/>
              <a:t>vs</a:t>
            </a:r>
            <a:r>
              <a:rPr lang="en-US" dirty="0" smtClean="0"/>
              <a:t> (5,3)</a:t>
            </a:r>
          </a:p>
          <a:p>
            <a:r>
              <a:rPr lang="en-US" dirty="0" smtClean="0"/>
              <a:t>The experiments are slower to run with more microtubules. Need to run these for longer to observe the longer term characteristics</a:t>
            </a:r>
          </a:p>
          <a:p>
            <a:r>
              <a:rPr lang="en-US" dirty="0" smtClean="0"/>
              <a:t>The best simulation for each branching value is shown in the red, green and blue movies.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66155"/>
      </p:ext>
    </p:extLst>
  </p:cSld>
  <p:clrMapOvr>
    <a:masterClrMapping/>
  </p:clrMapOvr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45</TotalTime>
  <Words>313</Words>
  <Application>Microsoft Macintosh PowerPoint</Application>
  <PresentationFormat>On-screen Show (4:3)</PresentationFormat>
  <Paragraphs>25</Paragraphs>
  <Slides>9</Slides>
  <Notes>0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 Black </vt:lpstr>
      <vt:lpstr>Uniform BtoARate</vt:lpstr>
      <vt:lpstr>Cluster Sweep</vt:lpstr>
      <vt:lpstr>Orientation plots</vt:lpstr>
      <vt:lpstr>Supporting movies</vt:lpstr>
      <vt:lpstr>Conclusions</vt:lpstr>
      <vt:lpstr>Cluster Sweep</vt:lpstr>
      <vt:lpstr>Orientation plots</vt:lpstr>
      <vt:lpstr>Supporting videos</vt:lpstr>
      <vt:lpstr>Conclusions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Uniform BtoARate</dc:title>
  <dc:creator>Jacob Newman</dc:creator>
  <cp:lastModifiedBy>Jacob Newman</cp:lastModifiedBy>
  <cp:revision>6</cp:revision>
  <dcterms:created xsi:type="dcterms:W3CDTF">2013-08-16T09:00:24Z</dcterms:created>
  <dcterms:modified xsi:type="dcterms:W3CDTF">2013-08-16T09:45:33Z</dcterms:modified>
</cp:coreProperties>
</file>